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59" r:id="rId6"/>
    <p:sldId id="258" r:id="rId7"/>
    <p:sldId id="266" r:id="rId8"/>
    <p:sldId id="265" r:id="rId9"/>
    <p:sldId id="267"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2/6/2024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2/6/2024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mailto:narinja25@inbox.l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733708"/>
            <a:ext cx="8987246" cy="2319527"/>
          </a:xfrm>
        </p:spPr>
        <p:txBody>
          <a:bodyPr/>
          <a:lstStyle/>
          <a:p>
            <a:pPr algn="ctr"/>
            <a:r>
              <a:rPr lang="en-GB" sz="3600" dirty="0"/>
              <a:t>EMPOWERING KIDS WITH SPECIAL EDUCATIONAL NEEDS IN THE BALTICS </a:t>
            </a:r>
            <a:r>
              <a:rPr lang="lv-LV" sz="3600" dirty="0"/>
              <a:t> </a:t>
            </a:r>
            <a:r>
              <a:rPr lang="lv-LV" sz="3600" dirty="0" smtClean="0"/>
              <a:t>  </a:t>
            </a:r>
            <a:r>
              <a:rPr lang="en-GB" sz="3600" dirty="0"/>
              <a:t/>
            </a:r>
            <a:br>
              <a:rPr lang="en-GB" sz="3600" dirty="0"/>
            </a:br>
            <a:r>
              <a:rPr lang="en-GB" sz="3600" dirty="0"/>
              <a:t> </a:t>
            </a:r>
            <a:r>
              <a:rPr lang="en-GB" sz="2800" dirty="0" err="1"/>
              <a:t>Nr</a:t>
            </a:r>
            <a:r>
              <a:rPr lang="en-GB" sz="2800" dirty="0"/>
              <a:t>.  2023-2-LT01-KA210-SCH-000173013</a:t>
            </a:r>
            <a:r>
              <a:rPr lang="en-GB" dirty="0"/>
              <a:t/>
            </a:r>
            <a:br>
              <a:rPr lang="en-GB" dirty="0"/>
            </a:br>
            <a:endParaRPr lang="lv-LV" dirty="0"/>
          </a:p>
        </p:txBody>
      </p:sp>
      <p:pic>
        <p:nvPicPr>
          <p:cNvPr id="4" name="Picture 3"/>
          <p:cNvPicPr>
            <a:picLocks noChangeAspect="1"/>
          </p:cNvPicPr>
          <p:nvPr/>
        </p:nvPicPr>
        <p:blipFill>
          <a:blip r:embed="rId2"/>
          <a:stretch>
            <a:fillRect/>
          </a:stretch>
        </p:blipFill>
        <p:spPr>
          <a:xfrm>
            <a:off x="4937760" y="5695406"/>
            <a:ext cx="3154245" cy="951035"/>
          </a:xfrm>
          <a:prstGeom prst="rect">
            <a:avLst/>
          </a:prstGeom>
        </p:spPr>
      </p:pic>
      <p:sp>
        <p:nvSpPr>
          <p:cNvPr id="3" name="Subtitle 2"/>
          <p:cNvSpPr>
            <a:spLocks noGrp="1"/>
          </p:cNvSpPr>
          <p:nvPr>
            <p:ph type="subTitle" idx="1"/>
          </p:nvPr>
        </p:nvSpPr>
        <p:spPr>
          <a:xfrm>
            <a:off x="3880722" y="5053236"/>
            <a:ext cx="8144134" cy="1117687"/>
          </a:xfrm>
        </p:spPr>
        <p:txBody>
          <a:bodyPr/>
          <a:lstStyle/>
          <a:p>
            <a:r>
              <a:rPr lang="lv-LV" dirty="0" smtClean="0"/>
              <a:t>Upeslejas, 2024.05.02.</a:t>
            </a:r>
            <a:endParaRPr lang="lv-LV" dirty="0"/>
          </a:p>
        </p:txBody>
      </p:sp>
      <p:pic>
        <p:nvPicPr>
          <p:cNvPr id="5" name="Picture 4"/>
          <p:cNvPicPr>
            <a:picLocks noChangeAspect="1"/>
          </p:cNvPicPr>
          <p:nvPr/>
        </p:nvPicPr>
        <p:blipFill>
          <a:blip r:embed="rId3"/>
          <a:stretch>
            <a:fillRect/>
          </a:stretch>
        </p:blipFill>
        <p:spPr>
          <a:xfrm>
            <a:off x="9351555" y="387948"/>
            <a:ext cx="2237867" cy="774646"/>
          </a:xfrm>
          <a:prstGeom prst="rect">
            <a:avLst/>
          </a:prstGeom>
        </p:spPr>
      </p:pic>
      <p:pic>
        <p:nvPicPr>
          <p:cNvPr id="6" name="Picture 5"/>
          <p:cNvPicPr>
            <a:picLocks noChangeAspect="1"/>
          </p:cNvPicPr>
          <p:nvPr/>
        </p:nvPicPr>
        <p:blipFill>
          <a:blip r:embed="rId4"/>
          <a:stretch>
            <a:fillRect/>
          </a:stretch>
        </p:blipFill>
        <p:spPr>
          <a:xfrm>
            <a:off x="680322" y="214390"/>
            <a:ext cx="1353153" cy="1353153"/>
          </a:xfrm>
          <a:prstGeom prst="rect">
            <a:avLst/>
          </a:prstGeom>
        </p:spPr>
      </p:pic>
      <p:sp>
        <p:nvSpPr>
          <p:cNvPr id="7" name="Rectangle 6"/>
          <p:cNvSpPr/>
          <p:nvPr/>
        </p:nvSpPr>
        <p:spPr>
          <a:xfrm>
            <a:off x="9927772" y="3122023"/>
            <a:ext cx="2097084" cy="584775"/>
          </a:xfrm>
          <a:prstGeom prst="rect">
            <a:avLst/>
          </a:prstGeom>
        </p:spPr>
        <p:txBody>
          <a:bodyPr wrap="square">
            <a:spAutoFit/>
          </a:bodyPr>
          <a:lstStyle/>
          <a:p>
            <a:r>
              <a:rPr lang="lv-LV" sz="3200" dirty="0"/>
              <a:t>EKSEN</a:t>
            </a:r>
          </a:p>
        </p:txBody>
      </p:sp>
    </p:spTree>
    <p:extLst>
      <p:ext uri="{BB962C8B-B14F-4D97-AF65-F5344CB8AC3E}">
        <p14:creationId xmlns:p14="http://schemas.microsoft.com/office/powerpoint/2010/main" val="372099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2155371" y="5238206"/>
            <a:ext cx="9013371" cy="1015663"/>
          </a:xfrm>
          <a:prstGeom prst="rect">
            <a:avLst/>
          </a:prstGeom>
        </p:spPr>
        <p:txBody>
          <a:bodyPr wrap="square">
            <a:spAutoFit/>
          </a:bodyPr>
          <a:lstStyle/>
          <a:p>
            <a:r>
              <a:rPr lang="lv-LV" sz="2000" dirty="0" smtClean="0"/>
              <a:t>Projekta koordinatore </a:t>
            </a:r>
            <a:r>
              <a:rPr lang="lv-LV" sz="2000" dirty="0" err="1" smtClean="0"/>
              <a:t>S.Stepane</a:t>
            </a:r>
            <a:endParaRPr lang="lv-LV" sz="2000" dirty="0" smtClean="0"/>
          </a:p>
          <a:p>
            <a:r>
              <a:rPr lang="lv-LV" sz="2000" dirty="0" smtClean="0"/>
              <a:t> </a:t>
            </a:r>
            <a:r>
              <a:rPr lang="lv-LV" sz="2000" dirty="0" smtClean="0">
                <a:hlinkClick r:id="rId4"/>
              </a:rPr>
              <a:t>narinja25@inbox.lv</a:t>
            </a:r>
            <a:endParaRPr lang="lv-LV" sz="2000" dirty="0" smtClean="0"/>
          </a:p>
          <a:p>
            <a:r>
              <a:rPr lang="lv-LV" sz="2000" dirty="0" smtClean="0"/>
              <a:t>+37129525122</a:t>
            </a:r>
          </a:p>
        </p:txBody>
      </p:sp>
      <p:pic>
        <p:nvPicPr>
          <p:cNvPr id="6" name="Picture 5"/>
          <p:cNvPicPr>
            <a:picLocks noChangeAspect="1"/>
          </p:cNvPicPr>
          <p:nvPr/>
        </p:nvPicPr>
        <p:blipFill>
          <a:blip r:embed="rId5"/>
          <a:stretch>
            <a:fillRect/>
          </a:stretch>
        </p:blipFill>
        <p:spPr>
          <a:xfrm>
            <a:off x="2834640" y="605888"/>
            <a:ext cx="6100653" cy="4067896"/>
          </a:xfrm>
          <a:prstGeom prst="rect">
            <a:avLst/>
          </a:prstGeom>
        </p:spPr>
      </p:pic>
      <p:sp>
        <p:nvSpPr>
          <p:cNvPr id="7" name="Rectangle 6"/>
          <p:cNvSpPr/>
          <p:nvPr/>
        </p:nvSpPr>
        <p:spPr>
          <a:xfrm>
            <a:off x="4493623" y="1476103"/>
            <a:ext cx="1606731" cy="923330"/>
          </a:xfrm>
          <a:prstGeom prst="rect">
            <a:avLst/>
          </a:prstGeom>
        </p:spPr>
        <p:txBody>
          <a:bodyPr wrap="square">
            <a:spAutoFit/>
          </a:bodyPr>
          <a:lstStyle/>
          <a:p>
            <a:r>
              <a:rPr lang="lv-LV" dirty="0" smtClean="0">
                <a:solidFill>
                  <a:srgbClr val="002060"/>
                </a:solidFill>
              </a:rPr>
              <a:t>Sākam </a:t>
            </a:r>
            <a:r>
              <a:rPr lang="lv-LV" dirty="0">
                <a:solidFill>
                  <a:srgbClr val="002060"/>
                </a:solidFill>
              </a:rPr>
              <a:t>jaunu posmu mūsu </a:t>
            </a:r>
            <a:r>
              <a:rPr lang="lv-LV" dirty="0" smtClean="0">
                <a:solidFill>
                  <a:srgbClr val="002060"/>
                </a:solidFill>
              </a:rPr>
              <a:t>PII dzīvē !</a:t>
            </a:r>
            <a:endParaRPr lang="lv-LV" dirty="0">
              <a:solidFill>
                <a:srgbClr val="002060"/>
              </a:solidFill>
            </a:endParaRPr>
          </a:p>
        </p:txBody>
      </p:sp>
    </p:spTree>
    <p:extLst>
      <p:ext uri="{BB962C8B-B14F-4D97-AF65-F5344CB8AC3E}">
        <p14:creationId xmlns:p14="http://schemas.microsoft.com/office/powerpoint/2010/main" val="160039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770707" y="753669"/>
            <a:ext cx="9993087" cy="7109639"/>
          </a:xfrm>
          <a:prstGeom prst="rect">
            <a:avLst/>
          </a:prstGeom>
        </p:spPr>
        <p:txBody>
          <a:bodyPr wrap="square">
            <a:spAutoFit/>
          </a:bodyPr>
          <a:lstStyle/>
          <a:p>
            <a:r>
              <a:rPr lang="lv-LV" sz="2800" b="1" i="1" dirty="0" smtClean="0"/>
              <a:t>‘’Bērnu </a:t>
            </a:r>
            <a:r>
              <a:rPr lang="lv-LV" sz="2800" b="1" i="1" dirty="0"/>
              <a:t>ar speciālām izglītības vajadzībām iespēju nodrošināšana Baltijas </a:t>
            </a:r>
            <a:r>
              <a:rPr lang="lv-LV" sz="2800" b="1" i="1" dirty="0" smtClean="0"/>
              <a:t>valstīs’’</a:t>
            </a:r>
          </a:p>
          <a:p>
            <a:endParaRPr lang="lv-LV" sz="2800" dirty="0"/>
          </a:p>
          <a:p>
            <a:r>
              <a:rPr lang="lv-LV" sz="2800" b="1" dirty="0"/>
              <a:t>Galvenais mērķis</a:t>
            </a:r>
            <a:r>
              <a:rPr lang="lv-LV" sz="2800" b="1" dirty="0" smtClean="0"/>
              <a:t>:</a:t>
            </a:r>
          </a:p>
          <a:p>
            <a:r>
              <a:rPr lang="lv-LV" sz="2800" dirty="0" smtClean="0"/>
              <a:t>sniegt </a:t>
            </a:r>
            <a:r>
              <a:rPr lang="lv-LV" sz="2800" dirty="0"/>
              <a:t>ieguldījumu iekļaujošas izglītības vides veidošanā bērnudārzos Lietuvā, Latvijā un Igaunijā. Izmantojot sporta, mākslas un mūzikas </a:t>
            </a:r>
            <a:r>
              <a:rPr lang="lv-LV" sz="2800" dirty="0" smtClean="0"/>
              <a:t>iespējas, </a:t>
            </a:r>
            <a:r>
              <a:rPr lang="lv-LV" sz="2800" dirty="0"/>
              <a:t>EKSEN cenšas uzlabot bērnu ar īpašām vajadzībām izglītības pieredzi, nodrošināt vērtīgas profesionālās izaugsmes iespējas pedagogiem un nodrošināt vecākus ar informāciju, kas nepieciešama bērnu attīstības atbalstam.</a:t>
            </a:r>
            <a:endParaRPr lang="lv-LV" sz="2800" dirty="0" smtClean="0"/>
          </a:p>
          <a:p>
            <a:endParaRPr lang="lv-LV" sz="2800" dirty="0"/>
          </a:p>
          <a:p>
            <a:endParaRPr lang="lv-LV" sz="2800" dirty="0" smtClean="0"/>
          </a:p>
          <a:p>
            <a:endParaRPr lang="lv-LV" sz="2800" dirty="0" smtClean="0"/>
          </a:p>
          <a:p>
            <a:endParaRPr lang="lv-LV" sz="2800" dirty="0" smtClean="0"/>
          </a:p>
          <a:p>
            <a:endParaRPr lang="lv-LV" dirty="0"/>
          </a:p>
          <a:p>
            <a:endParaRPr lang="lv-LV" dirty="0" smtClean="0"/>
          </a:p>
        </p:txBody>
      </p:sp>
    </p:spTree>
    <p:extLst>
      <p:ext uri="{BB962C8B-B14F-4D97-AF65-F5344CB8AC3E}">
        <p14:creationId xmlns:p14="http://schemas.microsoft.com/office/powerpoint/2010/main" val="428168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822959" y="753669"/>
            <a:ext cx="8608423" cy="5078313"/>
          </a:xfrm>
          <a:prstGeom prst="rect">
            <a:avLst/>
          </a:prstGeom>
        </p:spPr>
        <p:txBody>
          <a:bodyPr wrap="square">
            <a:spAutoFit/>
          </a:bodyPr>
          <a:lstStyle/>
          <a:p>
            <a:endParaRPr lang="lv-LV" dirty="0"/>
          </a:p>
          <a:p>
            <a:endParaRPr lang="lv-LV" dirty="0" smtClean="0"/>
          </a:p>
          <a:p>
            <a:endParaRPr lang="lv-LV" dirty="0" smtClean="0"/>
          </a:p>
          <a:p>
            <a:r>
              <a:rPr lang="lv-LV" sz="2800" dirty="0" smtClean="0"/>
              <a:t>Projektā </a:t>
            </a:r>
            <a:r>
              <a:rPr lang="lv-LV" sz="2800" dirty="0"/>
              <a:t>piedalās pirmsskolas izglītības iestādes no Latvijas ,  Lietuvas, Igaunijas, kā arī nevalstiska </a:t>
            </a:r>
            <a:r>
              <a:rPr lang="lv-LV" sz="2800" dirty="0" smtClean="0"/>
              <a:t>biedrība IVAGO  </a:t>
            </a:r>
            <a:r>
              <a:rPr lang="lv-LV" sz="2800" dirty="0"/>
              <a:t>no Lietuvas, kura projekta beigās organizēs izglītības konference Lietuvā. </a:t>
            </a:r>
            <a:endParaRPr lang="lv-LV" sz="2800" dirty="0" smtClean="0"/>
          </a:p>
          <a:p>
            <a:endParaRPr lang="lv-LV" sz="2800" dirty="0"/>
          </a:p>
          <a:p>
            <a:r>
              <a:rPr lang="lv-LV" sz="2800" dirty="0" smtClean="0"/>
              <a:t>Projektā </a:t>
            </a:r>
            <a:r>
              <a:rPr lang="lv-LV" sz="2800" dirty="0"/>
              <a:t>paredzētas trīs semināri un labas prakses pieredzes apmaiņas katrā valstī, viena koordinatoru  darba tikšanas un noslēguma konference Lietuvā</a:t>
            </a:r>
            <a:r>
              <a:rPr lang="lv-LV" sz="2800" dirty="0" smtClean="0"/>
              <a:t>.</a:t>
            </a:r>
          </a:p>
          <a:p>
            <a:endParaRPr lang="lv-LV" sz="2800" dirty="0"/>
          </a:p>
          <a:p>
            <a:endParaRPr lang="lv-LV" dirty="0" smtClean="0"/>
          </a:p>
        </p:txBody>
      </p:sp>
    </p:spTree>
    <p:extLst>
      <p:ext uri="{BB962C8B-B14F-4D97-AF65-F5344CB8AC3E}">
        <p14:creationId xmlns:p14="http://schemas.microsoft.com/office/powerpoint/2010/main" val="235149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822959" y="753669"/>
            <a:ext cx="8608423" cy="4093428"/>
          </a:xfrm>
          <a:prstGeom prst="rect">
            <a:avLst/>
          </a:prstGeom>
        </p:spPr>
        <p:txBody>
          <a:bodyPr wrap="square">
            <a:spAutoFit/>
          </a:bodyPr>
          <a:lstStyle/>
          <a:p>
            <a:r>
              <a:rPr lang="lv-LV" sz="2800" dirty="0"/>
              <a:t>Mērķa grupas</a:t>
            </a:r>
            <a:r>
              <a:rPr lang="lv-LV" sz="2800" dirty="0" smtClean="0"/>
              <a:t>:</a:t>
            </a:r>
          </a:p>
          <a:p>
            <a:endParaRPr lang="lv-LV" sz="2800" dirty="0"/>
          </a:p>
          <a:p>
            <a:r>
              <a:rPr lang="lv-LV" sz="2800" dirty="0"/>
              <a:t>1. Bērni ar īpašām izglītības vajadzībām (SEN)</a:t>
            </a:r>
          </a:p>
          <a:p>
            <a:r>
              <a:rPr lang="lv-LV" sz="2800" dirty="0"/>
              <a:t>2. Pedagogi un skolotāji</a:t>
            </a:r>
          </a:p>
          <a:p>
            <a:r>
              <a:rPr lang="lv-LV" sz="2800" dirty="0"/>
              <a:t>3. Vecāki un aprūpētāji</a:t>
            </a:r>
          </a:p>
          <a:p>
            <a:r>
              <a:rPr lang="lv-LV" sz="2800" dirty="0"/>
              <a:t>4. Bērnudārzi un izglītības iestādes</a:t>
            </a:r>
          </a:p>
          <a:p>
            <a:r>
              <a:rPr lang="lv-LV" sz="2800" dirty="0"/>
              <a:t>5. NVO un līdzīgas organizācijas</a:t>
            </a:r>
          </a:p>
          <a:p>
            <a:r>
              <a:rPr lang="lv-LV" sz="2800" dirty="0"/>
              <a:t>6. Citi bērnudārzi un izglītības speciālisti</a:t>
            </a:r>
            <a:endParaRPr lang="lv-LV" sz="2800" dirty="0" smtClean="0"/>
          </a:p>
          <a:p>
            <a:endParaRPr lang="lv-LV" dirty="0" smtClean="0"/>
          </a:p>
          <a:p>
            <a:endParaRPr lang="lv-LV" dirty="0" smtClean="0"/>
          </a:p>
        </p:txBody>
      </p:sp>
    </p:spTree>
    <p:extLst>
      <p:ext uri="{BB962C8B-B14F-4D97-AF65-F5344CB8AC3E}">
        <p14:creationId xmlns:p14="http://schemas.microsoft.com/office/powerpoint/2010/main" val="364544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822959" y="753669"/>
            <a:ext cx="8608423" cy="5262979"/>
          </a:xfrm>
          <a:prstGeom prst="rect">
            <a:avLst/>
          </a:prstGeom>
        </p:spPr>
        <p:txBody>
          <a:bodyPr wrap="square">
            <a:spAutoFit/>
          </a:bodyPr>
          <a:lstStyle/>
          <a:p>
            <a:r>
              <a:rPr lang="lv-LV" sz="2800" dirty="0"/>
              <a:t>Mērķi</a:t>
            </a:r>
            <a:r>
              <a:rPr lang="lv-LV" sz="2800" dirty="0" smtClean="0"/>
              <a:t>:</a:t>
            </a:r>
          </a:p>
          <a:p>
            <a:endParaRPr lang="lv-LV" sz="2800" dirty="0"/>
          </a:p>
          <a:p>
            <a:r>
              <a:rPr lang="lv-LV" sz="2800" dirty="0"/>
              <a:t>1. Veicināt iekļaujošas izglītības vides bērnudārzos bērniem ar speciālām izglītības vajadzībām.</a:t>
            </a:r>
          </a:p>
          <a:p>
            <a:r>
              <a:rPr lang="lv-LV" sz="2800" dirty="0"/>
              <a:t>2. Pilnveidot pedagogu zināšanas un prasmes darbā ar bērniem ar īpašām vajadzībām.</a:t>
            </a:r>
          </a:p>
          <a:p>
            <a:r>
              <a:rPr lang="lv-LV" sz="2800" dirty="0"/>
              <a:t>3. Sniegt vecākus ar vērtīgām atziņām un efektīvām komunikācijas stratēģijām, lai atbalstītu viņu bērnu attīstību.</a:t>
            </a:r>
          </a:p>
          <a:p>
            <a:r>
              <a:rPr lang="lv-LV" sz="2800" dirty="0"/>
              <a:t>4. Radīt taustāmus rezultātus, tostarp visaptverošu rokasgrāmatu un labākās prakses bukletu, ko izmantot pedagogiem un vecākiem visā reģionā.</a:t>
            </a:r>
            <a:endParaRPr lang="lv-LV" sz="2800" dirty="0" smtClean="0"/>
          </a:p>
        </p:txBody>
      </p:sp>
    </p:spTree>
    <p:extLst>
      <p:ext uri="{BB962C8B-B14F-4D97-AF65-F5344CB8AC3E}">
        <p14:creationId xmlns:p14="http://schemas.microsoft.com/office/powerpoint/2010/main" val="108997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378823" y="91440"/>
            <a:ext cx="10750731" cy="6370975"/>
          </a:xfrm>
          <a:prstGeom prst="rect">
            <a:avLst/>
          </a:prstGeom>
        </p:spPr>
        <p:txBody>
          <a:bodyPr wrap="square">
            <a:spAutoFit/>
          </a:bodyPr>
          <a:lstStyle/>
          <a:p>
            <a:r>
              <a:rPr lang="lv-LV" sz="2400" dirty="0" smtClean="0"/>
              <a:t>Aktivitātes:</a:t>
            </a:r>
          </a:p>
          <a:p>
            <a:endParaRPr lang="lv-LV" sz="2400" dirty="0"/>
          </a:p>
          <a:p>
            <a:r>
              <a:rPr lang="lv-LV" sz="2400" dirty="0" smtClean="0"/>
              <a:t>1.Plānošanas  </a:t>
            </a:r>
            <a:r>
              <a:rPr lang="lv-LV" sz="2400" dirty="0"/>
              <a:t>sanāksmē Latvijā </a:t>
            </a:r>
            <a:r>
              <a:rPr lang="lv-LV" sz="2400" dirty="0" err="1" smtClean="0"/>
              <a:t>piedalījas</a:t>
            </a:r>
            <a:r>
              <a:rPr lang="lv-LV" sz="2400" dirty="0" smtClean="0"/>
              <a:t> </a:t>
            </a:r>
            <a:r>
              <a:rPr lang="lv-LV" sz="2400" dirty="0"/>
              <a:t>2 pārstāvji no katras </a:t>
            </a:r>
            <a:r>
              <a:rPr lang="lv-LV" sz="2400" dirty="0" err="1"/>
              <a:t>partnerorganizācijas</a:t>
            </a:r>
            <a:r>
              <a:rPr lang="lv-LV" sz="2400" dirty="0" smtClean="0"/>
              <a:t>.</a:t>
            </a:r>
          </a:p>
          <a:p>
            <a:pPr marL="457200" indent="-457200">
              <a:buAutoNum type="arabicPeriod"/>
            </a:pPr>
            <a:endParaRPr lang="lv-LV" sz="2400" dirty="0"/>
          </a:p>
          <a:p>
            <a:r>
              <a:rPr lang="lv-LV" sz="2400" dirty="0"/>
              <a:t>2. Starptautiskās apmācības un skolotāju apmaiņa Igaunijā: </a:t>
            </a:r>
            <a:r>
              <a:rPr lang="lv-LV" sz="2400" dirty="0" smtClean="0"/>
              <a:t>apmaiņa</a:t>
            </a:r>
          </a:p>
          <a:p>
            <a:r>
              <a:rPr lang="lv-LV" sz="2400" dirty="0" smtClean="0"/>
              <a:t> </a:t>
            </a:r>
            <a:r>
              <a:rPr lang="lv-LV" sz="2400" dirty="0"/>
              <a:t>starp </a:t>
            </a:r>
            <a:r>
              <a:rPr lang="lv-LV" sz="2400" dirty="0" smtClean="0"/>
              <a:t>valstīm- </a:t>
            </a:r>
            <a:r>
              <a:rPr lang="lv-LV" sz="2400" dirty="0"/>
              <a:t>skolotājiem, lai dalītos ar labāko praksi, mācītos </a:t>
            </a:r>
            <a:r>
              <a:rPr lang="lv-LV" sz="2400" dirty="0" smtClean="0"/>
              <a:t>viens</a:t>
            </a:r>
          </a:p>
          <a:p>
            <a:r>
              <a:rPr lang="lv-LV" sz="2400" dirty="0" smtClean="0"/>
              <a:t> </a:t>
            </a:r>
            <a:r>
              <a:rPr lang="lv-LV" sz="2400" dirty="0"/>
              <a:t>no otra un izveidotu spēcīgu reģionālo tīklu. Šajā četru dienu pasākumā </a:t>
            </a:r>
            <a:r>
              <a:rPr lang="lv-LV" sz="2400" dirty="0" smtClean="0"/>
              <a:t>   </a:t>
            </a:r>
          </a:p>
          <a:p>
            <a:r>
              <a:rPr lang="lv-LV" sz="2400" dirty="0" smtClean="0"/>
              <a:t> piedalīsies </a:t>
            </a:r>
            <a:r>
              <a:rPr lang="lv-LV" sz="2400" dirty="0"/>
              <a:t>4 skolotāji no </a:t>
            </a:r>
            <a:r>
              <a:rPr lang="lv-LV" sz="2400" dirty="0" smtClean="0"/>
              <a:t>katras </a:t>
            </a:r>
            <a:r>
              <a:rPr lang="lv-LV" sz="2400" dirty="0" err="1" smtClean="0"/>
              <a:t>partneriestādes</a:t>
            </a:r>
            <a:r>
              <a:rPr lang="lv-LV" sz="2400" dirty="0" smtClean="0"/>
              <a:t>.</a:t>
            </a:r>
          </a:p>
          <a:p>
            <a:endParaRPr lang="lv-LV" sz="2400" dirty="0"/>
          </a:p>
          <a:p>
            <a:r>
              <a:rPr lang="lv-LV" sz="2400" dirty="0"/>
              <a:t>3. Starptautiskās </a:t>
            </a:r>
            <a:r>
              <a:rPr lang="lv-LV" sz="2400" dirty="0" smtClean="0"/>
              <a:t>adaptīvās </a:t>
            </a:r>
            <a:r>
              <a:rPr lang="lv-LV" sz="2400" dirty="0"/>
              <a:t>sporta un mākslas programmas Lietuvā: iekļaujošas sporta, mākslas un mūzikas aktivitātes, kas ļauj aktīvi </a:t>
            </a:r>
            <a:endParaRPr lang="lv-LV" sz="2400" dirty="0" smtClean="0"/>
          </a:p>
          <a:p>
            <a:r>
              <a:rPr lang="lv-LV" sz="2400" dirty="0" smtClean="0"/>
              <a:t>piedalīties </a:t>
            </a:r>
            <a:r>
              <a:rPr lang="lv-LV" sz="2400" dirty="0"/>
              <a:t>bērniem ar īpašām vajadzībām, veicina sociālo mijiedarbību un prasmju attīstību. Šajā četru dienu pasākumā piedalīsies 4 skolotāji no </a:t>
            </a:r>
            <a:r>
              <a:rPr lang="lv-LV" sz="2400" dirty="0" smtClean="0"/>
              <a:t>katras </a:t>
            </a:r>
            <a:r>
              <a:rPr lang="lv-LV" sz="2400" dirty="0" err="1" smtClean="0"/>
              <a:t>partneriestādes</a:t>
            </a:r>
            <a:r>
              <a:rPr lang="lv-LV" sz="2400" dirty="0" smtClean="0"/>
              <a:t>.</a:t>
            </a:r>
          </a:p>
          <a:p>
            <a:endParaRPr lang="lv-LV" sz="2400" dirty="0"/>
          </a:p>
          <a:p>
            <a:r>
              <a:rPr lang="lv-LV" sz="2400" dirty="0"/>
              <a:t>4. Starpposma sanāksme </a:t>
            </a:r>
            <a:r>
              <a:rPr lang="lv-LV" sz="2400" dirty="0" smtClean="0"/>
              <a:t>tiešsaistē.</a:t>
            </a:r>
            <a:endParaRPr lang="lv-LV" sz="2400" dirty="0"/>
          </a:p>
        </p:txBody>
      </p:sp>
    </p:spTree>
    <p:extLst>
      <p:ext uri="{BB962C8B-B14F-4D97-AF65-F5344CB8AC3E}">
        <p14:creationId xmlns:p14="http://schemas.microsoft.com/office/powerpoint/2010/main" val="76580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104503" y="1"/>
            <a:ext cx="11852067" cy="6740307"/>
          </a:xfrm>
          <a:prstGeom prst="rect">
            <a:avLst/>
          </a:prstGeom>
        </p:spPr>
        <p:txBody>
          <a:bodyPr wrap="square">
            <a:spAutoFit/>
          </a:bodyPr>
          <a:lstStyle/>
          <a:p>
            <a:r>
              <a:rPr lang="lv-LV" sz="2400" dirty="0" smtClean="0"/>
              <a:t>Aktivitātes:</a:t>
            </a:r>
          </a:p>
          <a:p>
            <a:endParaRPr lang="lv-LV" sz="2400" dirty="0" smtClean="0"/>
          </a:p>
          <a:p>
            <a:r>
              <a:rPr lang="lv-LV" sz="2400" dirty="0"/>
              <a:t>5. Starptautiskie semināri par iekļaujošo izglītību Latvijā: </a:t>
            </a:r>
            <a:r>
              <a:rPr lang="lv-LV" sz="2400" dirty="0" smtClean="0"/>
              <a:t>Interaktīvas</a:t>
            </a:r>
          </a:p>
          <a:p>
            <a:r>
              <a:rPr lang="lv-LV" sz="2400" dirty="0" smtClean="0"/>
              <a:t> </a:t>
            </a:r>
            <a:r>
              <a:rPr lang="lv-LV" sz="2400" dirty="0"/>
              <a:t>darbnīcas katras valsts pedagogiem par stratēģijām, metodēm </a:t>
            </a:r>
            <a:r>
              <a:rPr lang="lv-LV" sz="2400" dirty="0" smtClean="0"/>
              <a:t>un</a:t>
            </a:r>
          </a:p>
          <a:p>
            <a:r>
              <a:rPr lang="lv-LV" sz="2400" dirty="0" smtClean="0"/>
              <a:t> </a:t>
            </a:r>
            <a:r>
              <a:rPr lang="lv-LV" sz="2400" dirty="0"/>
              <a:t>resursiem iekļaujošas vides veidošanai ar sporta, mākslas un </a:t>
            </a:r>
            <a:r>
              <a:rPr lang="lv-LV" sz="2400" dirty="0" smtClean="0"/>
              <a:t>mūzikas</a:t>
            </a:r>
          </a:p>
          <a:p>
            <a:r>
              <a:rPr lang="lv-LV" sz="2400" dirty="0" smtClean="0"/>
              <a:t> </a:t>
            </a:r>
            <a:r>
              <a:rPr lang="lv-LV" sz="2400" dirty="0"/>
              <a:t>palīdzību. Šajā četru dienu pasākumā piedalīsies 4 skolotāji no katras </a:t>
            </a:r>
            <a:r>
              <a:rPr lang="lv-LV" sz="2400" dirty="0" err="1"/>
              <a:t>partneriestādes</a:t>
            </a:r>
            <a:r>
              <a:rPr lang="lv-LV" sz="2400" dirty="0" smtClean="0"/>
              <a:t>.</a:t>
            </a:r>
          </a:p>
          <a:p>
            <a:r>
              <a:rPr lang="lv-LV" sz="2400" dirty="0" smtClean="0"/>
              <a:t>6</a:t>
            </a:r>
            <a:r>
              <a:rPr lang="lv-LV" sz="2400" dirty="0"/>
              <a:t>. Informatīvās sesijas vecākiem katrā partnervalstī: Veikt informatīvas sesijas vecākiem, sniedzot viņiem nepieciešamās zināšanas par bērnu vajadzībām un padomus efektīvai komunikācijai.</a:t>
            </a:r>
          </a:p>
          <a:p>
            <a:r>
              <a:rPr lang="lv-LV" sz="2400" dirty="0"/>
              <a:t>7. </a:t>
            </a:r>
            <a:r>
              <a:rPr lang="lv-LV" sz="2400" dirty="0" smtClean="0"/>
              <a:t>Reālo </a:t>
            </a:r>
            <a:r>
              <a:rPr lang="lv-LV" sz="2400" dirty="0"/>
              <a:t>rezultātu </a:t>
            </a:r>
            <a:r>
              <a:rPr lang="lv-LV" sz="2400" dirty="0" smtClean="0"/>
              <a:t>veidošana:  vadlīnijas/rekomendācijas </a:t>
            </a:r>
            <a:r>
              <a:rPr lang="lv-LV" sz="2400" dirty="0"/>
              <a:t>skolotājiem, pedagogiem un vecākiem, kas piedāvā idejas, stratēģijas un labāko praksi iekļaujošās izglītības vidēs, kā arī vizuāli pievilcīgs bilžu buklets, kas ietver veiksmīgas iekļaujošas prakses aprakstus, kas paredzēti citiem bērnudārziem Baltijas reģionā. .</a:t>
            </a:r>
          </a:p>
          <a:p>
            <a:r>
              <a:rPr lang="lv-LV" sz="2400" dirty="0"/>
              <a:t>8. Noslēguma </a:t>
            </a:r>
            <a:r>
              <a:rPr lang="lv-LV" sz="2400" dirty="0" smtClean="0"/>
              <a:t>konferencē </a:t>
            </a:r>
            <a:r>
              <a:rPr lang="lv-LV" sz="2400" dirty="0"/>
              <a:t>Lietuvā piedalīsies 2 pārstāvji no katras </a:t>
            </a:r>
            <a:r>
              <a:rPr lang="lv-LV" sz="2400" dirty="0" err="1"/>
              <a:t>partnerorganizācijas</a:t>
            </a:r>
            <a:r>
              <a:rPr lang="lv-LV" sz="2400" dirty="0"/>
              <a:t>. Noslēguma sanāksmes laikā tiks </a:t>
            </a:r>
            <a:r>
              <a:rPr lang="lv-LV" sz="2400" dirty="0" smtClean="0"/>
              <a:t>rīkota</a:t>
            </a:r>
          </a:p>
          <a:p>
            <a:r>
              <a:rPr lang="lv-LV" sz="2400" dirty="0" smtClean="0"/>
              <a:t> </a:t>
            </a:r>
            <a:r>
              <a:rPr lang="lv-LV" sz="2400" dirty="0"/>
              <a:t>konference, kurā piedalīsies 30 mācībspēki un 4 </a:t>
            </a:r>
            <a:endParaRPr lang="lv-LV" sz="2400" dirty="0" smtClean="0"/>
          </a:p>
          <a:p>
            <a:r>
              <a:rPr lang="lv-LV" sz="2400" dirty="0" smtClean="0"/>
              <a:t>jaunas </a:t>
            </a:r>
            <a:r>
              <a:rPr lang="lv-LV" sz="2400" dirty="0"/>
              <a:t>organizācijas, lai izplatītu rezultātus.</a:t>
            </a:r>
            <a:endParaRPr lang="lv-LV" sz="2400" dirty="0" smtClean="0"/>
          </a:p>
        </p:txBody>
      </p:sp>
    </p:spTree>
    <p:extLst>
      <p:ext uri="{BB962C8B-B14F-4D97-AF65-F5344CB8AC3E}">
        <p14:creationId xmlns:p14="http://schemas.microsoft.com/office/powerpoint/2010/main" val="101529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418011" y="222069"/>
            <a:ext cx="9013371" cy="5632311"/>
          </a:xfrm>
          <a:prstGeom prst="rect">
            <a:avLst/>
          </a:prstGeom>
        </p:spPr>
        <p:txBody>
          <a:bodyPr wrap="square">
            <a:spAutoFit/>
          </a:bodyPr>
          <a:lstStyle/>
          <a:p>
            <a:r>
              <a:rPr lang="lv-LV" sz="2400" dirty="0"/>
              <a:t>Paredzamie rezultāti</a:t>
            </a:r>
            <a:r>
              <a:rPr lang="lv-LV" sz="2400" dirty="0" smtClean="0"/>
              <a:t>:</a:t>
            </a:r>
          </a:p>
          <a:p>
            <a:endParaRPr lang="lv-LV" sz="2400" dirty="0"/>
          </a:p>
          <a:p>
            <a:r>
              <a:rPr lang="lv-LV" sz="2400" dirty="0"/>
              <a:t>1. Pedagogu </a:t>
            </a:r>
            <a:r>
              <a:rPr lang="lv-LV" sz="2400" dirty="0" smtClean="0"/>
              <a:t>vidū </a:t>
            </a:r>
            <a:r>
              <a:rPr lang="lv-LV" sz="2400" dirty="0" err="1" smtClean="0"/>
              <a:t>vērojāma</a:t>
            </a:r>
            <a:r>
              <a:rPr lang="lv-LV" sz="2400" dirty="0" smtClean="0"/>
              <a:t>  </a:t>
            </a:r>
            <a:r>
              <a:rPr lang="lv-LV" sz="2400" dirty="0"/>
              <a:t>lielāka izpratne par iekļaujošās izglītības vidi, kā rezultātā bērniem ar īpašām vajadzībām ir vairāk atbalstošas ​​un </a:t>
            </a:r>
            <a:r>
              <a:rPr lang="lv-LV" sz="2400" dirty="0" smtClean="0"/>
              <a:t>labvēlīgas </a:t>
            </a:r>
            <a:r>
              <a:rPr lang="lv-LV" sz="2400" dirty="0"/>
              <a:t>klases.</a:t>
            </a:r>
          </a:p>
          <a:p>
            <a:r>
              <a:rPr lang="lv-LV" sz="2400" dirty="0"/>
              <a:t>2. Uzlabot skolotāju prasmes efektīvi izmantot sportu, mākslu un mūziku, lai iesaistītu bērnus ar īpašām izglītības vajadzībām.</a:t>
            </a:r>
          </a:p>
          <a:p>
            <a:r>
              <a:rPr lang="lv-LV" sz="2400" dirty="0"/>
              <a:t>3. Nodrošināt vecākiem praktisku informāciju un komunikācijas stratēģijas, lai atbalstītu viņu bērnu mācīšanos un attīstību.</a:t>
            </a:r>
          </a:p>
          <a:p>
            <a:r>
              <a:rPr lang="lv-LV" sz="2400" dirty="0"/>
              <a:t>4. </a:t>
            </a:r>
            <a:r>
              <a:rPr lang="lv-LV" sz="2400" dirty="0" smtClean="0"/>
              <a:t>Vadlīnijas/rekomendācijas pedagogiem </a:t>
            </a:r>
            <a:r>
              <a:rPr lang="lv-LV" sz="2400" dirty="0"/>
              <a:t>un vecākiem ar labāko praksi, ieteikumiem un resursiem iekļaujošas izglītības veicināšanai.</a:t>
            </a:r>
          </a:p>
          <a:p>
            <a:r>
              <a:rPr lang="lv-LV" sz="2400" dirty="0"/>
              <a:t>5. Vizuāli </a:t>
            </a:r>
            <a:r>
              <a:rPr lang="lv-LV" sz="2400" dirty="0" smtClean="0"/>
              <a:t>atpazīstams </a:t>
            </a:r>
            <a:r>
              <a:rPr lang="lv-LV" sz="2400" dirty="0"/>
              <a:t>buklets, kas demonstrē veiksmīgu iekļaujošu praksi, lai iedvesmotu </a:t>
            </a:r>
            <a:r>
              <a:rPr lang="lv-LV" sz="2400" dirty="0" smtClean="0"/>
              <a:t>citus </a:t>
            </a:r>
            <a:r>
              <a:rPr lang="lv-LV" sz="2400" dirty="0"/>
              <a:t>bērnudārzus Baltijas reģionā.</a:t>
            </a:r>
            <a:endParaRPr lang="lv-LV" sz="2400" dirty="0" smtClean="0"/>
          </a:p>
        </p:txBody>
      </p:sp>
    </p:spTree>
    <p:extLst>
      <p:ext uri="{BB962C8B-B14F-4D97-AF65-F5344CB8AC3E}">
        <p14:creationId xmlns:p14="http://schemas.microsoft.com/office/powerpoint/2010/main" val="400018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5293" y="5748922"/>
            <a:ext cx="3151905" cy="951058"/>
          </a:xfrm>
          <a:prstGeom prst="rect">
            <a:avLst/>
          </a:prstGeom>
        </p:spPr>
      </p:pic>
      <p:pic>
        <p:nvPicPr>
          <p:cNvPr id="3" name="Picture 2"/>
          <p:cNvPicPr>
            <a:picLocks noChangeAspect="1"/>
          </p:cNvPicPr>
          <p:nvPr/>
        </p:nvPicPr>
        <p:blipFill>
          <a:blip r:embed="rId3"/>
          <a:stretch>
            <a:fillRect/>
          </a:stretch>
        </p:blipFill>
        <p:spPr>
          <a:xfrm>
            <a:off x="10868298" y="753669"/>
            <a:ext cx="1088272" cy="1088272"/>
          </a:xfrm>
          <a:prstGeom prst="rect">
            <a:avLst/>
          </a:prstGeom>
        </p:spPr>
      </p:pic>
      <p:sp>
        <p:nvSpPr>
          <p:cNvPr id="4" name="Rectangle 3"/>
          <p:cNvSpPr/>
          <p:nvPr/>
        </p:nvSpPr>
        <p:spPr>
          <a:xfrm>
            <a:off x="561703" y="1201783"/>
            <a:ext cx="8869679" cy="4524315"/>
          </a:xfrm>
          <a:prstGeom prst="rect">
            <a:avLst/>
          </a:prstGeom>
        </p:spPr>
        <p:txBody>
          <a:bodyPr wrap="square">
            <a:spAutoFit/>
          </a:bodyPr>
          <a:lstStyle/>
          <a:p>
            <a:r>
              <a:rPr lang="lv-LV" sz="2400" dirty="0" smtClean="0"/>
              <a:t>Latvijas partnera  </a:t>
            </a:r>
            <a:r>
              <a:rPr lang="lv-LV" sz="2400" dirty="0"/>
              <a:t>pienākumi:</a:t>
            </a:r>
          </a:p>
          <a:p>
            <a:r>
              <a:rPr lang="lv-LV" sz="2400" dirty="0"/>
              <a:t>• </a:t>
            </a:r>
            <a:r>
              <a:rPr lang="lv-LV" sz="2400" dirty="0" smtClean="0"/>
              <a:t>Organizēt pirmo  plānošanas  </a:t>
            </a:r>
            <a:r>
              <a:rPr lang="lv-LV" sz="2400" dirty="0"/>
              <a:t>sapulci.</a:t>
            </a:r>
          </a:p>
          <a:p>
            <a:r>
              <a:rPr lang="lv-LV" sz="2400" dirty="0"/>
              <a:t>• Darbnīcas par iekļaujošo izglītību: Latvijas </a:t>
            </a:r>
            <a:r>
              <a:rPr lang="lv-LV" sz="2400" dirty="0" smtClean="0"/>
              <a:t>PII </a:t>
            </a:r>
            <a:r>
              <a:rPr lang="lv-LV" sz="2400" dirty="0"/>
              <a:t>notiks interaktīvas darbnīcas visu partnervalstu pedagogiem, galveno uzmanību pievēršot iekļaujošas vides veidošanai caur sportu, mākslu un mūziku.</a:t>
            </a:r>
          </a:p>
          <a:p>
            <a:r>
              <a:rPr lang="lv-LV" sz="2400" dirty="0"/>
              <a:t>• </a:t>
            </a:r>
            <a:r>
              <a:rPr lang="lv-LV" sz="2400" dirty="0" smtClean="0"/>
              <a:t>Vietējā mērogā  </a:t>
            </a:r>
            <a:r>
              <a:rPr lang="lv-LV" sz="2400" dirty="0"/>
              <a:t>īstenošana: </a:t>
            </a:r>
            <a:r>
              <a:rPr lang="lv-LV" sz="2400" dirty="0" smtClean="0"/>
              <a:t> īstenot </a:t>
            </a:r>
            <a:r>
              <a:rPr lang="lv-LV" sz="2400" dirty="0"/>
              <a:t>projekta aktivitātes savā bērnudārzā, pielāgojot tās vietējam kontekstam un vajadzībām.</a:t>
            </a:r>
          </a:p>
          <a:p>
            <a:r>
              <a:rPr lang="lv-LV" sz="2400" dirty="0"/>
              <a:t>• Pedagogu iesaiste: </a:t>
            </a:r>
            <a:r>
              <a:rPr lang="lv-LV" sz="2400" dirty="0" smtClean="0"/>
              <a:t>PII </a:t>
            </a:r>
            <a:r>
              <a:rPr lang="lv-LV" sz="2400" dirty="0"/>
              <a:t>nodrošinās audzinātāju aktīvu dalību starpvalstu apmaiņās un darbnīcās, veicinot zināšanu apmaiņu un kapacitātes palielināšanu.</a:t>
            </a:r>
            <a:endParaRPr lang="lv-LV" sz="2400" dirty="0" smtClean="0"/>
          </a:p>
        </p:txBody>
      </p:sp>
    </p:spTree>
    <p:extLst>
      <p:ext uri="{BB962C8B-B14F-4D97-AF65-F5344CB8AC3E}">
        <p14:creationId xmlns:p14="http://schemas.microsoft.com/office/powerpoint/2010/main" val="150208534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34</TotalTime>
  <Words>691</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Trebuchet MS</vt:lpstr>
      <vt:lpstr>Berlin</vt:lpstr>
      <vt:lpstr>EMPOWERING KIDS WITH SPECIAL EDUCATIONAL NEEDS IN THE BALTICS      Nr.  2023-2-LT01-KA210-SCH-000173013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KIDS WITH SPECIAL EDUCATIONAL NEEDS IN THE BALTICS      Nr.  2023-2-LT01-KA210-SCH-000173013</dc:title>
  <dc:creator>User</dc:creator>
  <cp:lastModifiedBy>User</cp:lastModifiedBy>
  <cp:revision>4</cp:revision>
  <dcterms:created xsi:type="dcterms:W3CDTF">2024-02-06T08:20:48Z</dcterms:created>
  <dcterms:modified xsi:type="dcterms:W3CDTF">2024-02-06T08:55:45Z</dcterms:modified>
</cp:coreProperties>
</file>